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72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C69C42-86C0-47B6-9CBD-BEF8995D1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DB34F4-F50F-43D8-8B63-1BDFE4D594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5B561E-D299-4B74-95E7-1CB59B9E5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2EA8-5086-4ED4-9AEA-7F3B4A1F309C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4D417C-05B8-4AA4-8C5C-69E68249C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0E1175-046D-4C91-8BFC-55D5B366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00AB-9438-452E-BB0C-B23D01E71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8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50130B-4F3E-4336-A351-099700FCA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7A5F63B-4840-473D-AD25-DC2525FD4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B3FF37-6BFD-4676-BB2E-E70F89C90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2EA8-5086-4ED4-9AEA-7F3B4A1F309C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5B393A-B872-4118-B54B-92E339E86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AC6B3F-BBB0-4E08-B5C6-258A7F606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00AB-9438-452E-BB0C-B23D01E71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3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010482A-EB8E-4C81-9F7C-063BB9846D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860A4B1-994D-47AD-8E7A-F769A9D1F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AEEE98-33F5-403B-A961-1F1DED3C0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2EA8-5086-4ED4-9AEA-7F3B4A1F309C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E816C9-1118-49AD-9264-5A5668853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7E986D-3574-4D28-8EF3-BD52B5EFA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00AB-9438-452E-BB0C-B23D01E71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5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0C657D-17D3-4F2C-B141-9D11A1F10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107921-074F-476B-B85D-8031DE505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818779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15D541-71A3-41D6-94FF-CB3EFD80E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2EA8-5086-4ED4-9AEA-7F3B4A1F309C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C1377F-ADC3-4B28-8EDE-4923CCEA6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8CFB12-C75D-4414-A7AD-E8D713D75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00AB-9438-452E-BB0C-B23D01E71B8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44EBC4F-FDF8-4219-8CD8-0B1495EC3B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83883"/>
            <a:ext cx="2533650" cy="5655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DD4F453-287A-4FFB-9FBD-303C6948DB5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475" y="5983883"/>
            <a:ext cx="2178050" cy="72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08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C6E814-5725-4355-B974-2D1BD3434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EB32E6-BB27-4DFF-A35D-A8A26668F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B9C947-DA9D-4355-BC14-C1761CCE5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2EA8-5086-4ED4-9AEA-7F3B4A1F309C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A52EDA-9193-4581-ABD1-10307FE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FD8822-5AA9-4F0D-8E57-E9C14A7A2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00AB-9438-452E-BB0C-B23D01E71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0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F71FF6-EDFC-4349-85F6-25A8F4882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E5C4B2-B4CB-49C3-AAD9-D3056508DA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68D6740-B1D8-4AE4-BCE4-1BB26BF84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823EDD2-2154-4912-8FB1-73D40962B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2EA8-5086-4ED4-9AEA-7F3B4A1F309C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F17538-21AF-4FE7-895F-28246C08F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11A754E-3D2A-4932-84DF-AD1317648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00AB-9438-452E-BB0C-B23D01E71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5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FDC914-A8DC-48C7-86FA-387BD0B4B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391F9B1-A757-4C6B-B97C-B80254F9D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805A27B-BD28-4D25-B764-E08258681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385A631-BDD4-4936-A27C-D897117F08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5E61CC2-6DF8-47D6-A2CD-56B89CF1B9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0EB72DD-8250-41CD-81CE-855E86FF0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2EA8-5086-4ED4-9AEA-7F3B4A1F309C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F6C052B-4DAE-438B-85C9-949386DCA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0AE486E-CCA5-4F74-864E-7092EA4E3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00AB-9438-452E-BB0C-B23D01E71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3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5537F2-12C5-4E61-AD0F-500413B1C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195A36A-D71D-4E7E-A170-1A7522D2D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2EA8-5086-4ED4-9AEA-7F3B4A1F309C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6481656-6041-4E82-B5EA-5BB8361EA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BCCCE6C-2883-4FAD-B4F3-9DDC7E078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00AB-9438-452E-BB0C-B23D01E71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9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9A6DB53-4950-472E-8DA3-C68663B20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2EA8-5086-4ED4-9AEA-7F3B4A1F309C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E3C04B6-E7F4-43BD-B825-FB6424ECE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6654193-3437-4278-87D5-BF5D42781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00AB-9438-452E-BB0C-B23D01E71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74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276610-1116-45CF-B02E-939A6E578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3FCD7F-6D9B-4BDD-9D1B-50AB3FCB3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846D99E-9327-4586-9729-1EDB9C742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46CA68E-45F9-4DFB-B58F-2FCC65FB4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2EA8-5086-4ED4-9AEA-7F3B4A1F309C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3DAE327-B205-49A7-8FC7-A54B08348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3C280F6-A2DD-4DCF-801F-356FFC19D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00AB-9438-452E-BB0C-B23D01E71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66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3C17C-B494-48F3-8B5E-B9546B270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1986FD9-BD45-4CEE-AF2E-695BBAFFD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B1E8930-6EC2-4109-85DD-4E3E12963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C1A6CC6-7090-444B-AABE-81E8B44D6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2EA8-5086-4ED4-9AEA-7F3B4A1F309C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37DB1C2-78A3-4424-AAC9-56F301B62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64995A4-E3ED-446A-953E-96F9D999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00AB-9438-452E-BB0C-B23D01E71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0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31B67D0-E279-470A-B77D-2C06F2B07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0212DCD-67A1-41E4-A17B-3A1DF208C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6E04BD-0463-412D-BBCC-280ABB49D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12EA8-5086-4ED4-9AEA-7F3B4A1F309C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FE9464-E3B0-47D1-9BC5-108A3D88AD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E6444C-3B40-4C9A-BD37-471FECC84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300AB-9438-452E-BB0C-B23D01E71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5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AC47F4-41D6-470F-A587-A0D6F6A87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7707"/>
            <a:ext cx="9144000" cy="2387600"/>
          </a:xfrm>
        </p:spPr>
        <p:txBody>
          <a:bodyPr/>
          <a:lstStyle/>
          <a:p>
            <a:r>
              <a:rPr lang="en-US" dirty="0"/>
              <a:t>Up, Up and Away!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1CAB9EF-D43E-452F-9AC9-EE1A99A6E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90335"/>
            <a:ext cx="9144000" cy="1655762"/>
          </a:xfrm>
        </p:spPr>
        <p:txBody>
          <a:bodyPr/>
          <a:lstStyle/>
          <a:p>
            <a:r>
              <a:rPr lang="en-US" dirty="0"/>
              <a:t>Supervisor Virginia Bass</a:t>
            </a:r>
          </a:p>
          <a:p>
            <a:r>
              <a:rPr lang="en-US" dirty="0"/>
              <a:t>Humboldt County Economic Development Forum</a:t>
            </a:r>
          </a:p>
          <a:p>
            <a:r>
              <a:rPr lang="en-US" dirty="0"/>
              <a:t>March 22, 2018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EF453C5-9D32-41C7-8E1C-B35268D4C8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154" y="5349875"/>
            <a:ext cx="2540000" cy="850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65CABCB-7C27-4FB0-9F71-A370E6D851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447" y="5430839"/>
            <a:ext cx="3086582" cy="6889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6DD3BE1-4D17-4780-93CE-D43E457113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06" y="5055500"/>
            <a:ext cx="1439649" cy="143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643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D9AB5-B931-48CF-9AC3-E168A2A88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5C83A1-7DB6-4E4A-B4D4-9810ECE44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Humboldt County has six airports under its control.</a:t>
            </a:r>
          </a:p>
          <a:p>
            <a:pPr lvl="1"/>
            <a:r>
              <a:rPr lang="en-US" dirty="0"/>
              <a:t>Arcata-Eureka Airport</a:t>
            </a:r>
          </a:p>
          <a:p>
            <a:pPr lvl="2"/>
            <a:r>
              <a:rPr lang="en-US" dirty="0"/>
              <a:t>Passenger service</a:t>
            </a:r>
          </a:p>
          <a:p>
            <a:pPr lvl="2"/>
            <a:r>
              <a:rPr lang="en-US" dirty="0"/>
              <a:t>Cargo</a:t>
            </a:r>
          </a:p>
          <a:p>
            <a:pPr lvl="2"/>
            <a:r>
              <a:rPr lang="en-US" dirty="0"/>
              <a:t>General Aviation</a:t>
            </a:r>
          </a:p>
          <a:p>
            <a:pPr lvl="2"/>
            <a:r>
              <a:rPr lang="en-US" dirty="0"/>
              <a:t>Coast Guard</a:t>
            </a:r>
          </a:p>
          <a:p>
            <a:pPr lvl="1"/>
            <a:r>
              <a:rPr lang="en-US" dirty="0"/>
              <a:t>Murray Field, Rohnerville, Garberville, Kneeland, Dinsmore</a:t>
            </a:r>
          </a:p>
          <a:p>
            <a:r>
              <a:rPr lang="en-US" dirty="0"/>
              <a:t>Aviation Division is an “enterprise,” meaning it’s to be self-supporting.</a:t>
            </a:r>
          </a:p>
          <a:p>
            <a:r>
              <a:rPr lang="en-US" dirty="0"/>
              <a:t>Humboldt County can’t compel airlines (or any user) to </a:t>
            </a:r>
            <a:r>
              <a:rPr lang="en-US"/>
              <a:t>provide service.  </a:t>
            </a:r>
            <a:r>
              <a:rPr lang="en-US" dirty="0"/>
              <a:t>Air service is a “free market.  They are our customers.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304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601BB54-816D-4BBB-90B9-C1549FC228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764" y="542925"/>
            <a:ext cx="4356582" cy="34861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EF3533-3358-4854-8C69-977AF20D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Changes Coming in 2018!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559700-B77B-4467-B2F7-CAD90F4D3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5662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County of Humboldt hired </a:t>
            </a:r>
            <a:r>
              <a:rPr lang="en-US" dirty="0" err="1"/>
              <a:t>Volaire</a:t>
            </a:r>
            <a:r>
              <a:rPr lang="en-US" dirty="0"/>
              <a:t> Aviation to study our system and make recommendations on how to approve.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WHY?</a:t>
            </a:r>
          </a:p>
          <a:p>
            <a:pPr marL="0" indent="0" algn="ctr">
              <a:buNone/>
            </a:pPr>
            <a:r>
              <a:rPr lang="en-US" dirty="0"/>
              <a:t>The “business” of airports has changed.  So we have to!</a:t>
            </a:r>
          </a:p>
        </p:txBody>
      </p:sp>
    </p:spTree>
    <p:extLst>
      <p:ext uri="{BB962C8B-B14F-4D97-AF65-F5344CB8AC3E}">
        <p14:creationId xmlns:p14="http://schemas.microsoft.com/office/powerpoint/2010/main" val="581468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18079AC-66FB-4D8E-8CF0-C895747FD812}"/>
              </a:ext>
            </a:extLst>
          </p:cNvPr>
          <p:cNvSpPr txBox="1">
            <a:spLocks/>
          </p:cNvSpPr>
          <p:nvPr/>
        </p:nvSpPr>
        <p:spPr>
          <a:xfrm>
            <a:off x="1495425" y="6143625"/>
            <a:ext cx="9144000" cy="4445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6E0992F-ABF0-461E-B862-745ADE6F3309}" type="slidenum">
              <a:rPr lang="en-US" smtClean="0">
                <a:latin typeface="+mj-lt"/>
              </a:rPr>
              <a:pPr/>
              <a:t>4</a:t>
            </a:fld>
            <a:endParaRPr lang="en-US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40EB667-BBCA-44C8-A8DC-CAD940791325}"/>
              </a:ext>
            </a:extLst>
          </p:cNvPr>
          <p:cNvSpPr txBox="1"/>
          <p:nvPr/>
        </p:nvSpPr>
        <p:spPr>
          <a:xfrm>
            <a:off x="2362057" y="55032"/>
            <a:ext cx="82773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>
                <a:solidFill>
                  <a:schemeClr val="bg1"/>
                </a:solidFill>
                <a:latin typeface="+mj-lt"/>
                <a:ea typeface="Yu Gothic UI Semibold" panose="020B0700000000000000" pitchFamily="34" charset="-128"/>
              </a:rPr>
              <a:t>THE PLAN: BY THE NUMBERS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4705DA3-91F2-4B42-BE1C-56C39040D677}"/>
              </a:ext>
            </a:extLst>
          </p:cNvPr>
          <p:cNvSpPr txBox="1"/>
          <p:nvPr/>
        </p:nvSpPr>
        <p:spPr>
          <a:xfrm>
            <a:off x="2447012" y="2017688"/>
            <a:ext cx="81719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0034"/>
                </a:solidFill>
                <a:latin typeface="+mj-lt"/>
                <a:ea typeface="Yu Gothic UI Semibold" panose="020B0700000000000000" pitchFamily="34" charset="-128"/>
              </a:rPr>
              <a:t>PAGES OF DISCOVERY, FINDINGS, AND RECOMMENDATIONS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AD5399F-F6CA-4181-A444-380B8C6EB59D}"/>
              </a:ext>
            </a:extLst>
          </p:cNvPr>
          <p:cNvSpPr txBox="1"/>
          <p:nvPr/>
        </p:nvSpPr>
        <p:spPr>
          <a:xfrm>
            <a:off x="1733354" y="1986909"/>
            <a:ext cx="713658" cy="492443"/>
          </a:xfrm>
          <a:prstGeom prst="rect">
            <a:avLst/>
          </a:prstGeom>
          <a:solidFill>
            <a:srgbClr val="D90009">
              <a:alpha val="5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+mj-lt"/>
                <a:ea typeface="Yu Gothic UI Semilight" panose="020B0400000000000000" pitchFamily="34" charset="-128"/>
              </a:rPr>
              <a:t>336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12AAB9A-F8BB-4029-967E-010F243A3ED5}"/>
              </a:ext>
            </a:extLst>
          </p:cNvPr>
          <p:cNvSpPr txBox="1"/>
          <p:nvPr/>
        </p:nvSpPr>
        <p:spPr>
          <a:xfrm>
            <a:off x="2807596" y="2729323"/>
            <a:ext cx="73940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0034"/>
                </a:solidFill>
                <a:latin typeface="+mj-lt"/>
                <a:ea typeface="Yu Gothic UI Semibold" panose="020B0700000000000000" pitchFamily="34" charset="-128"/>
              </a:rPr>
              <a:t>PEOPLE INTERVIEWED, SURVEYED, OR FOCUS GROUPED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DE87F58-2BBA-4359-B3D1-1EFE38B4B89F}"/>
              </a:ext>
            </a:extLst>
          </p:cNvPr>
          <p:cNvSpPr txBox="1"/>
          <p:nvPr/>
        </p:nvSpPr>
        <p:spPr>
          <a:xfrm>
            <a:off x="1913422" y="2698544"/>
            <a:ext cx="856324" cy="492443"/>
          </a:xfrm>
          <a:prstGeom prst="rect">
            <a:avLst/>
          </a:prstGeom>
          <a:solidFill>
            <a:srgbClr val="D90009">
              <a:alpha val="5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+mj-lt"/>
                <a:ea typeface="Yu Gothic UI Semilight" panose="020B0400000000000000" pitchFamily="34" charset="-128"/>
              </a:rPr>
              <a:t>550+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B00FE60-047E-4E29-8DA0-624CCE2329C1}"/>
              </a:ext>
            </a:extLst>
          </p:cNvPr>
          <p:cNvSpPr txBox="1"/>
          <p:nvPr/>
        </p:nvSpPr>
        <p:spPr>
          <a:xfrm>
            <a:off x="4990755" y="1369453"/>
            <a:ext cx="24535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0034"/>
                </a:solidFill>
                <a:latin typeface="+mj-lt"/>
                <a:ea typeface="Yu Gothic UI Semibold" panose="020B0700000000000000" pitchFamily="34" charset="-128"/>
              </a:rPr>
              <a:t>MAJOR REPORTS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4E51CE3-9023-47EC-880D-C36EA4967416}"/>
              </a:ext>
            </a:extLst>
          </p:cNvPr>
          <p:cNvSpPr txBox="1"/>
          <p:nvPr/>
        </p:nvSpPr>
        <p:spPr>
          <a:xfrm>
            <a:off x="4618765" y="1338676"/>
            <a:ext cx="360996" cy="492443"/>
          </a:xfrm>
          <a:prstGeom prst="rect">
            <a:avLst/>
          </a:prstGeom>
          <a:solidFill>
            <a:srgbClr val="D90009">
              <a:alpha val="5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+mj-lt"/>
                <a:ea typeface="Yu Gothic UI Semilight" panose="020B0400000000000000" pitchFamily="34" charset="-128"/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6297F4A-D489-4395-8F98-CC6A313DB095}"/>
              </a:ext>
            </a:extLst>
          </p:cNvPr>
          <p:cNvSpPr txBox="1"/>
          <p:nvPr/>
        </p:nvSpPr>
        <p:spPr>
          <a:xfrm>
            <a:off x="4278996" y="4028643"/>
            <a:ext cx="3791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0034"/>
                </a:solidFill>
                <a:latin typeface="+mj-lt"/>
                <a:ea typeface="Yu Gothic UI Semibold" panose="020B0700000000000000" pitchFamily="34" charset="-128"/>
              </a:rPr>
              <a:t>CONSULTANTS INVOLVED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EE18698-5305-4C7F-93ED-6B2FFC5A44E2}"/>
              </a:ext>
            </a:extLst>
          </p:cNvPr>
          <p:cNvSpPr txBox="1"/>
          <p:nvPr/>
        </p:nvSpPr>
        <p:spPr>
          <a:xfrm>
            <a:off x="3909451" y="3997864"/>
            <a:ext cx="352981" cy="492443"/>
          </a:xfrm>
          <a:prstGeom prst="rect">
            <a:avLst/>
          </a:prstGeom>
          <a:solidFill>
            <a:srgbClr val="D90009">
              <a:alpha val="5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+mj-lt"/>
                <a:ea typeface="Yu Gothic UI Semilight" panose="020B0400000000000000" pitchFamily="34" charset="-128"/>
              </a:rPr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4F9042B-5391-4920-90FE-D5818172B953}"/>
              </a:ext>
            </a:extLst>
          </p:cNvPr>
          <p:cNvSpPr txBox="1"/>
          <p:nvPr/>
        </p:nvSpPr>
        <p:spPr>
          <a:xfrm>
            <a:off x="4773954" y="3377238"/>
            <a:ext cx="28902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0034"/>
                </a:solidFill>
                <a:latin typeface="+mj-lt"/>
                <a:ea typeface="Yu Gothic UI Semibold" panose="020B0700000000000000" pitchFamily="34" charset="-128"/>
              </a:rPr>
              <a:t>MONTHS OF WORK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BDFF5BC-0247-4B16-9A03-10BDEBC47CD1}"/>
              </a:ext>
            </a:extLst>
          </p:cNvPr>
          <p:cNvSpPr txBox="1"/>
          <p:nvPr/>
        </p:nvSpPr>
        <p:spPr>
          <a:xfrm>
            <a:off x="4252013" y="3346459"/>
            <a:ext cx="521297" cy="492443"/>
          </a:xfrm>
          <a:prstGeom prst="rect">
            <a:avLst/>
          </a:prstGeom>
          <a:solidFill>
            <a:srgbClr val="D90009">
              <a:alpha val="5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+mj-lt"/>
                <a:ea typeface="Yu Gothic UI Semilight" panose="020B0400000000000000" pitchFamily="34" charset="-128"/>
              </a:rPr>
              <a:t>10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89A5699-EEAF-4320-9AF8-2ACBDAB259B5}"/>
              </a:ext>
            </a:extLst>
          </p:cNvPr>
          <p:cNvSpPr txBox="1"/>
          <p:nvPr/>
        </p:nvSpPr>
        <p:spPr>
          <a:xfrm>
            <a:off x="3376150" y="4654292"/>
            <a:ext cx="54492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0034"/>
                </a:solidFill>
                <a:latin typeface="+mj-lt"/>
                <a:ea typeface="Yu Gothic UI Semibold" panose="020B0700000000000000" pitchFamily="34" charset="-128"/>
              </a:rPr>
              <a:t>KEY GOVERNANCE RECOMMENDATIONS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AF3F5E2-0570-436C-8F24-CD9B5418C53A}"/>
              </a:ext>
            </a:extLst>
          </p:cNvPr>
          <p:cNvSpPr txBox="1"/>
          <p:nvPr/>
        </p:nvSpPr>
        <p:spPr>
          <a:xfrm>
            <a:off x="3015154" y="4645779"/>
            <a:ext cx="360996" cy="492443"/>
          </a:xfrm>
          <a:prstGeom prst="rect">
            <a:avLst/>
          </a:prstGeom>
          <a:solidFill>
            <a:srgbClr val="D90009">
              <a:alpha val="5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+mj-lt"/>
                <a:ea typeface="Yu Gothic UI Semilight" panose="020B0400000000000000" pitchFamily="34" charset="-128"/>
              </a:rPr>
              <a:t>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AF9B460-9BF7-4F44-919C-F7FF62EFE0C7}"/>
              </a:ext>
            </a:extLst>
          </p:cNvPr>
          <p:cNvSpPr txBox="1"/>
          <p:nvPr/>
        </p:nvSpPr>
        <p:spPr>
          <a:xfrm>
            <a:off x="2710980" y="5386027"/>
            <a:ext cx="74994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0034"/>
                </a:solidFill>
                <a:latin typeface="+mj-lt"/>
                <a:ea typeface="Yu Gothic UI Semibold" panose="020B0700000000000000" pitchFamily="34" charset="-128"/>
              </a:rPr>
              <a:t>KEY STRATEGIC AND MARKETING RECOMMENDATIONS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8BD151D-7460-4DE1-B168-08CE7C908401}"/>
              </a:ext>
            </a:extLst>
          </p:cNvPr>
          <p:cNvSpPr txBox="1"/>
          <p:nvPr/>
        </p:nvSpPr>
        <p:spPr>
          <a:xfrm>
            <a:off x="2215472" y="5355248"/>
            <a:ext cx="521297" cy="492443"/>
          </a:xfrm>
          <a:prstGeom prst="rect">
            <a:avLst/>
          </a:prstGeom>
          <a:solidFill>
            <a:srgbClr val="D90009">
              <a:alpha val="5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+mj-lt"/>
                <a:ea typeface="Yu Gothic UI Semilight" panose="020B0400000000000000" pitchFamily="34" charset="-128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0B8E5388-EA46-4216-94A9-3D50BEC880B6}"/>
              </a:ext>
            </a:extLst>
          </p:cNvPr>
          <p:cNvSpPr txBox="1"/>
          <p:nvPr/>
        </p:nvSpPr>
        <p:spPr>
          <a:xfrm>
            <a:off x="933941" y="416262"/>
            <a:ext cx="4162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+mj-lt"/>
              </a:rPr>
              <a:t>By The Numbers</a:t>
            </a:r>
          </a:p>
        </p:txBody>
      </p:sp>
    </p:spTree>
    <p:extLst>
      <p:ext uri="{BB962C8B-B14F-4D97-AF65-F5344CB8AC3E}">
        <p14:creationId xmlns:p14="http://schemas.microsoft.com/office/powerpoint/2010/main" val="2096621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638313-09DD-4E85-BB2D-4CC2FE851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Key Areas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488278B-9198-4C5B-BD62-4AA0414D544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66900" y="1930400"/>
            <a:ext cx="821055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34"/>
                </a:solidFill>
                <a:ea typeface="Yu Gothic UI Semibold" panose="020B0700000000000000" pitchFamily="34" charset="-128"/>
              </a:rPr>
              <a:t>GOVERNANCE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34"/>
                </a:solidFill>
                <a:ea typeface="Yu Gothic UI Semibold" panose="020B0700000000000000" pitchFamily="34" charset="-128"/>
              </a:rPr>
              <a:t>STRATEGY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34"/>
                </a:solidFill>
                <a:ea typeface="Yu Gothic UI Semibold" panose="020B0700000000000000" pitchFamily="34" charset="-128"/>
              </a:rPr>
              <a:t>MARKETING</a:t>
            </a:r>
            <a:endParaRPr lang="en-US" dirty="0">
              <a:solidFill>
                <a:srgbClr val="000034"/>
              </a:solidFill>
              <a:ea typeface="Yu Gothic UI Semibold" panose="020B07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34"/>
                </a:solidFill>
                <a:ea typeface="Yu Gothic UI Semibold" panose="020B0700000000000000" pitchFamily="34" charset="-128"/>
              </a:rPr>
              <a:t>THE ROLE OF EACH AIRPORT IN THE SYSTEM</a:t>
            </a:r>
          </a:p>
        </p:txBody>
      </p:sp>
    </p:spTree>
    <p:extLst>
      <p:ext uri="{BB962C8B-B14F-4D97-AF65-F5344CB8AC3E}">
        <p14:creationId xmlns:p14="http://schemas.microsoft.com/office/powerpoint/2010/main" val="757526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0BAEAA-C349-46FA-801E-D21FA6256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Recommendation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2CE006C-6FBE-4952-BDBF-292875C61D0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2997200"/>
            <a:ext cx="105156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200" dirty="0"/>
              <a:t>On December 19</a:t>
            </a:r>
            <a:r>
              <a:rPr lang="en-US" sz="3200" baseline="30000" dirty="0"/>
              <a:t>th</a:t>
            </a:r>
            <a:r>
              <a:rPr lang="en-US" sz="3200" dirty="0"/>
              <a:t>, the Board of Supervisors voted to move forward with the creation of a separate Aviation Department and to create a new airport director position.</a:t>
            </a:r>
          </a:p>
        </p:txBody>
      </p:sp>
    </p:spTree>
    <p:extLst>
      <p:ext uri="{BB962C8B-B14F-4D97-AF65-F5344CB8AC3E}">
        <p14:creationId xmlns:p14="http://schemas.microsoft.com/office/powerpoint/2010/main" val="2773425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C13D2A-616F-42E5-800C-9462535B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And, Don’t Forget!  Spread The News!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3F6031B2-EEEB-43ED-B076-0A3EB8DACD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635" y="1434975"/>
            <a:ext cx="5868365" cy="4234317"/>
          </a:xfrm>
        </p:spPr>
      </p:pic>
    </p:spTree>
    <p:extLst>
      <p:ext uri="{BB962C8B-B14F-4D97-AF65-F5344CB8AC3E}">
        <p14:creationId xmlns:p14="http://schemas.microsoft.com/office/powerpoint/2010/main" val="1656302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1993</TotalTime>
  <Words>231</Words>
  <Application>Microsoft Office PowerPoint</Application>
  <PresentationFormat>Custom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Up, Up and Away!</vt:lpstr>
      <vt:lpstr>Quick Facts</vt:lpstr>
      <vt:lpstr>Big Changes Coming in 2018!</vt:lpstr>
      <vt:lpstr>PowerPoint Presentation</vt:lpstr>
      <vt:lpstr>Four Key Areas</vt:lpstr>
      <vt:lpstr>Major Recommendation</vt:lpstr>
      <vt:lpstr>And, Don’t Forget!  Spread The News!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Up, Up and Away!</dc:title>
  <dc:creator>gregg@rredc.com</dc:creator>
  <cp:lastModifiedBy>Susan</cp:lastModifiedBy>
  <cp:revision>6</cp:revision>
  <dcterms:created xsi:type="dcterms:W3CDTF">2018-03-20T15:35:36Z</dcterms:created>
  <dcterms:modified xsi:type="dcterms:W3CDTF">2018-03-22T01:21:49Z</dcterms:modified>
</cp:coreProperties>
</file>